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1"/>
  </p:notesMasterIdLst>
  <p:sldIdLst>
    <p:sldId id="326" r:id="rId2"/>
    <p:sldId id="327" r:id="rId3"/>
    <p:sldId id="257" r:id="rId4"/>
    <p:sldId id="258" r:id="rId5"/>
    <p:sldId id="297" r:id="rId6"/>
    <p:sldId id="324" r:id="rId7"/>
    <p:sldId id="328" r:id="rId8"/>
    <p:sldId id="333" r:id="rId9"/>
    <p:sldId id="332" r:id="rId10"/>
    <p:sldId id="263" r:id="rId11"/>
    <p:sldId id="334" r:id="rId12"/>
    <p:sldId id="273" r:id="rId13"/>
    <p:sldId id="265" r:id="rId14"/>
    <p:sldId id="266" r:id="rId15"/>
    <p:sldId id="291" r:id="rId16"/>
    <p:sldId id="331" r:id="rId17"/>
    <p:sldId id="335" r:id="rId18"/>
    <p:sldId id="336" r:id="rId19"/>
    <p:sldId id="267" r:id="rId20"/>
    <p:sldId id="337" r:id="rId21"/>
    <p:sldId id="269" r:id="rId22"/>
    <p:sldId id="339" r:id="rId23"/>
    <p:sldId id="338" r:id="rId24"/>
    <p:sldId id="292" r:id="rId25"/>
    <p:sldId id="295" r:id="rId26"/>
    <p:sldId id="270" r:id="rId27"/>
    <p:sldId id="330" r:id="rId28"/>
    <p:sldId id="340" r:id="rId29"/>
    <p:sldId id="287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97" autoAdjust="0"/>
    <p:restoredTop sz="94660"/>
  </p:normalViewPr>
  <p:slideViewPr>
    <p:cSldViewPr>
      <p:cViewPr varScale="1">
        <p:scale>
          <a:sx n="79" d="100"/>
          <a:sy n="79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A46B29-2F79-4D28-94E9-20918CC25893}" type="datetimeFigureOut">
              <a:rPr lang="ar-SA" smtClean="0"/>
              <a:t>26/06/1443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C32641-614B-4D6F-BEEB-CF29BF3A08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65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2641-614B-4D6F-BEEB-CF29BF3A0846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0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BDAC-C695-4D0E-983F-4ABE82AFD9B5}" type="datetime1">
              <a:rPr lang="ar-SA" smtClean="0"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9AA4-04EF-41A4-97E9-6E0641156AA9}" type="datetime1">
              <a:rPr lang="ar-SA" smtClean="0"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564C-4DDC-45C3-AADA-D7C12DD2FBA0}" type="datetime1">
              <a:rPr lang="ar-SA" smtClean="0"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3C6E-0206-4102-AC4D-A432157F0B56}" type="datetime1">
              <a:rPr lang="ar-SA" smtClean="0"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4CA7-3F5D-4992-80A1-26BEC258975A}" type="datetime1">
              <a:rPr lang="ar-SA" smtClean="0"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5270-3CDE-481A-8D2D-5BB6BAB885FD}" type="datetime1">
              <a:rPr lang="ar-SA" smtClean="0"/>
              <a:t>26/06/1443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D4D8-9FA8-4C09-9718-C16AA49F9BF6}" type="datetime1">
              <a:rPr lang="ar-SA" smtClean="0"/>
              <a:t>26/06/1443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5DAF-D76F-4817-8BA3-29E13F2D9DD8}" type="datetime1">
              <a:rPr lang="ar-SA" smtClean="0"/>
              <a:t>26/06/1443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D62D-2A9F-45EB-8C8F-704D77943513}" type="datetime1">
              <a:rPr lang="ar-SA" smtClean="0"/>
              <a:t>26/06/1443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C609-F2B9-496B-9B60-866EEC9A1229}" type="datetime1">
              <a:rPr lang="ar-SA" smtClean="0"/>
              <a:t>26/06/1443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FF71-0B6F-477E-B22B-2BC78A9962C6}" type="datetime1">
              <a:rPr lang="ar-SA" smtClean="0"/>
              <a:t>26/06/1443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324E-E9BC-4551-95DA-807B31B7D222}" type="datetime1">
              <a:rPr lang="ar-SA" smtClean="0"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/>
          <p:cNvSpPr>
            <a:spLocks noChangeArrowheads="1" noChangeShapeType="1" noTextEdit="1"/>
          </p:cNvSpPr>
          <p:nvPr/>
        </p:nvSpPr>
        <p:spPr bwMode="auto">
          <a:xfrm>
            <a:off x="1361444" y="1785938"/>
            <a:ext cx="4467333" cy="473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ar-SA" sz="3600" kern="10">
              <a:gradFill rotWithShape="1">
                <a:gsLst>
                  <a:gs pos="0">
                    <a:srgbClr val="002F47"/>
                  </a:gs>
                  <a:gs pos="5000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effectLst>
                <a:prstShdw prst="shdw17" dist="17961" dir="2700000">
                  <a:srgbClr val="003D5C"/>
                </a:prstShdw>
              </a:effectLst>
              <a:latin typeface="Arial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physics-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3D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first year  </a:t>
            </a:r>
            <a:endParaRPr lang="en-AU" sz="2800" kern="10" dirty="0"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D5C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215479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4"/>
          <p:cNvSpPr/>
          <p:nvPr/>
        </p:nvSpPr>
        <p:spPr>
          <a:xfrm>
            <a:off x="899360" y="1308884"/>
            <a:ext cx="7705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L6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 body1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</a:t>
            </a:r>
            <a:r>
              <a:rPr lang="en-US" dirty="0" err="1"/>
              <a:t>Basrah</a:t>
            </a:r>
            <a:r>
              <a:rPr lang="en-US" dirty="0"/>
              <a:t>-College of Medicine-Physiol2ogy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7856"/>
            <a:ext cx="39115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551153" y="412564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 body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Assistants professor 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Mohammed Ali Jaber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Department College of Medicine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Basrah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0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102583" y="2686426"/>
            <a:ext cx="890970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One of the ventricles, the aqueduct is especially narrow.</a:t>
            </a:r>
          </a:p>
        </p:txBody>
      </p:sp>
      <p:sp>
        <p:nvSpPr>
          <p:cNvPr id="11" name="Rectangle 2"/>
          <p:cNvSpPr/>
          <p:nvPr/>
        </p:nvSpPr>
        <p:spPr>
          <a:xfrm>
            <a:off x="308962" y="24496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inside the skull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brain contains approximately 150cm³   of cerebral spinal fluid (CSF) in a series of inter connected openings called ventricles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3508" y="1813350"/>
            <a:ext cx="8856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CSF (brain)           ventricles             spinal column              circulatory system</a:t>
            </a:r>
            <a:endParaRPr lang="ar-SA" sz="2400" dirty="0"/>
          </a:p>
        </p:txBody>
      </p:sp>
      <p:cxnSp>
        <p:nvCxnSpPr>
          <p:cNvPr id="19" name="رابط كسهم مستقيم 18"/>
          <p:cNvCxnSpPr/>
          <p:nvPr/>
        </p:nvCxnSpPr>
        <p:spPr>
          <a:xfrm>
            <a:off x="6501650" y="220486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3635896" y="220486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619672" y="220486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79" y="3213100"/>
            <a:ext cx="4191000" cy="31432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b="5869"/>
          <a:stretch/>
        </p:blipFill>
        <p:spPr>
          <a:xfrm>
            <a:off x="498390" y="3296189"/>
            <a:ext cx="3810000" cy="2869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0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43946" y="188640"/>
            <a:ext cx="8413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-If at birth this opening is blocked for any reason, the CSF is trapped inside the skull and increases the internal pressure.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increased pressure causes the skull to enlarge.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13987" y="146085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This serious condition is called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Hydrocephalus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3946" y="1988717"/>
            <a:ext cx="9168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Hydrocephalus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is a condition in which an accumulation of cerebrospinal fluid (CSF) occurs within the brain.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This typically causes increased pressure inside the skull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الاستسقاء الدماغي | Top Do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620000" cy="31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24626" y="332656"/>
            <a:ext cx="8569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 CSF pressure, measured at lumbar puncture (LP), is 100-180 mm of H2O (8-15 mm Hg) with the patient lying on the side and 200-300 mm with the patient sitting up.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3"/>
          <p:cNvSpPr/>
          <p:nvPr/>
        </p:nvSpPr>
        <p:spPr>
          <a:xfrm>
            <a:off x="287524" y="16288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Measuring the CSF pressure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not convenient to measure the SCF pressure directly. There are two methods: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54244" y="27962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Crude method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This method can measure the pressure inside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skull by measuring the circumference of the skull just above the ears. 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38641" y="3996617"/>
            <a:ext cx="8855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Normal values for newborn infants are from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(32-37) cm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and a larger value may indicate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hydrocephalus.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86" y="4827613"/>
            <a:ext cx="4740030" cy="189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1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0"/>
          <a:stretch/>
        </p:blipFill>
        <p:spPr bwMode="auto">
          <a:xfrm>
            <a:off x="0" y="2531358"/>
            <a:ext cx="5505400" cy="297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1520" y="365467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2-Transillumination: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a qualitative method of detection. 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Make use of the light –scattering properties of the rather clear CSF inside the skull.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760521"/>
            <a:ext cx="381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1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3115" y="260647"/>
            <a:ext cx="7927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77FA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 in the Eye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(Intraocular pressure)(IOP)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87155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The clear fluids in the eye ball (aqueous and vitreous humors) that transmit the light to the retina,  are under pressure and maintain the eye ball in a fixed size and shape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0967"/>
            <a:ext cx="8496944" cy="3580507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23528" y="2234287"/>
            <a:ext cx="800323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pressure  called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intraocular pressure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IOP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which is normally in the range of 12.0 to 24.0 mm Hg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5" y="3429000"/>
            <a:ext cx="7357770" cy="301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75556" y="19168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When the eye pressure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IOP &gt;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normal               ocular hypertension(no signs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glaucoma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6156176" y="2132856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683568" y="327253"/>
            <a:ext cx="83529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When the circulation of fluid in the eye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(the drain system).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can lead to a buildup in pressure, a condition called  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Glaucoma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9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99823" y="632278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increase of restrict the blood supply to the retina then affect the vision. )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condition, called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glaucoma.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Glaucoma:  ( moderate -tunnel vision) 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 severe  -blindness)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95536" y="152882"/>
            <a:ext cx="83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the IOP&gt;&gt; normal  (Elevated IOP)  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13" y="2762963"/>
            <a:ext cx="4168576" cy="259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08" y="2762963"/>
            <a:ext cx="3456384" cy="2466270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02279" y="5229233"/>
            <a:ext cx="7739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40 years of age are at greatest risk of developing glaucoma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0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59900" y="221465"/>
            <a:ext cx="870458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net pressure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&gt; 85.0 mm Hg,  (damage the optic nerve).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67050" y="2109940"/>
            <a:ext cx="817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F=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hρgA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=(85.0×10⁻³ m)(13.6×10³kg/m³)(9.80m/s²)(6.0×10⁻⁴m²)=6.8 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93181" y="122538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back of the eye has an area of 6.0 cm², and the net pressure is 85.0 mm Hg. Force is given by F = PA.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327207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F= m g                 6.8= m* 10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m= 0.680 Kg       680 g mass</a:t>
            </a:r>
            <a:endParaRPr lang="ar-SA" sz="2400" dirty="0"/>
          </a:p>
        </p:txBody>
      </p:sp>
      <p:sp>
        <p:nvSpPr>
          <p:cNvPr id="8" name="مستطيل 7"/>
          <p:cNvSpPr/>
          <p:nvPr/>
        </p:nvSpPr>
        <p:spPr>
          <a:xfrm>
            <a:off x="457200" y="4171078"/>
            <a:ext cx="791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mass of 680 g resting on the eye, would be sufficient to cause it damage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0" y="5217547"/>
            <a:ext cx="864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normal force would be the weight of about 120 g (14.7 mmHg) less than 20 mm Hg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65276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57200" y="260648"/>
            <a:ext cx="3788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Measuring the eye pressure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11560" y="908720"/>
            <a:ext cx="82089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measurements involve exerting a force on the (anesthetized) eye over some area (a pressure) and observing the eye’s response.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" y="2413338"/>
            <a:ext cx="807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noncontact approach uses a puff of air and a measurement is made of the force needed to indent the eye.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10096" y="3435181"/>
            <a:ext cx="8433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intraocular pressure is high, the eye will deform less and rebound more vigorously than normal.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75135" y="4539599"/>
            <a:ext cx="7762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intraocular pressures can be detected reliably and sometimes controlled effectively.</a:t>
            </a:r>
          </a:p>
        </p:txBody>
      </p:sp>
    </p:spTree>
    <p:extLst>
      <p:ext uri="{BB962C8B-B14F-4D97-AF65-F5344CB8AC3E}">
        <p14:creationId xmlns:p14="http://schemas.microsoft.com/office/powerpoint/2010/main" val="147178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1-By feel (The fingertip test (digital palpation)):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 physicians estimate the pressure inside the eye by feel as they pressed on the eye with their fingertips.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46147"/>
            <a:ext cx="3744416" cy="281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76581" y="1754736"/>
            <a:ext cx="8390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•A normal eye should feel a bit like a tomato that is just ripe: not solid, nor very soft.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•It is important to compare the two eyes with one other. An eye with very high IOP will feel abnormally hard and solid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19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8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4607" y="1215916"/>
            <a:ext cx="83446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the end of this section, you will be able to: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Explain the concept of pressure in human body.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Explain systolic and diastolic blood pressures.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Describe pressures in the eye, lungs, spinal column(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), bladder, and skeletal system.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Pressure effects while diving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Describe Boyles and Henrys laws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pressure in the lung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Hyperbaric oxygen therapy(HOT)</a:t>
            </a:r>
          </a:p>
          <a:p>
            <a:pPr marL="342900" indent="-342900" algn="l" rtl="0" fontAlgn="base">
              <a:buFont typeface="Arial" pitchFamily="34" charset="0"/>
              <a:buChar char="•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buFont typeface="Arial" pitchFamily="34" charset="0"/>
              <a:buChar char="•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buFont typeface="Arial" pitchFamily="34" charset="0"/>
              <a:buChar char="•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71600" y="692696"/>
            <a:ext cx="191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Objectives: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73413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57200" y="5234"/>
            <a:ext cx="85072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tonometer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an instrument is used to measure intraocular pressure (IOP).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Tonometry is a test to measure the pressure inside your eyes. The test is used to screen for glaucoma. It is also used to measure how well glaucoma treatment is working.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0382"/>
            <a:ext cx="2880320" cy="286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8880"/>
            <a:ext cx="453581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Pressure in the Digestive System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0040" y="908720"/>
            <a:ext cx="846043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-Opening through the body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-Over 6 m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-Closed in the lower end and has several restrictions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-Valves and sphincters permit unidirectional flow of food.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675240"/>
            <a:ext cx="3792041" cy="3490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3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11560" y="1630816"/>
            <a:ext cx="799288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 caused by various muscle actions drives food and waste through the digestive system.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32847" y="42239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Pressure in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gastrointestinal (GI)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atmospheric pressure in most parts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38199" y="4214536"/>
            <a:ext cx="760355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in the relaxed esophagus is normally negative because pressure in the chest cavity is normally negative.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8199" y="2905011"/>
            <a:ext cx="77662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Stomach pressure behaves much like bladder pressure and is tied to the sensation of hunger.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32847" y="1412776"/>
            <a:ext cx="8678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Esophagus pressure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pressure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89176" y="2094432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 the stomach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Eating increases the pressure in the stomach slowly due to increased volume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swallowed during eating increases the pressure in the stomach → burping or belching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04" y="4008380"/>
            <a:ext cx="5715000" cy="2713095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838200" y="364797"/>
            <a:ext cx="726219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Positive pressure in the stomach may thus force acid into the esophagus, causing “heartburn.”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187400" y="332656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 the gut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action generates gas (flatus) →increase gut pressure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Belts, girdles, or swimming → affect gut pressure</a:t>
            </a:r>
            <a:endParaRPr lang="ar-IQ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55424" y="1532985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Pylorus : valve</a:t>
            </a:r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Prevents the flow of food back into the stomach from the small intestine</a:t>
            </a:r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blockage in the small or large intestine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high pressure between the blockage and the pylorus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blockage of blood flow to critical organs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death</a:t>
            </a:r>
          </a:p>
        </p:txBody>
      </p:sp>
      <p:sp>
        <p:nvSpPr>
          <p:cNvPr id="6" name="Rectangle 1"/>
          <p:cNvSpPr/>
          <p:nvPr/>
        </p:nvSpPr>
        <p:spPr>
          <a:xfrm>
            <a:off x="457200" y="4072142"/>
            <a:ext cx="5760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Intubation: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hollow tube though the nose, stomach, and pylorus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Surgery 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a pressure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controlled operating room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43" y="3660372"/>
            <a:ext cx="2680829" cy="2323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6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57200" y="936544"/>
            <a:ext cx="7067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skeletal system works as a support structure for your body.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It gives the body its shape,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Allows movement,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Makes  blood cells, 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Provides  protection for organs and stores minerals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73743" y="192743"/>
            <a:ext cx="439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fontAlgn="base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 in the Skeletal System</a:t>
            </a:r>
          </a:p>
        </p:txBody>
      </p:sp>
      <p:sp>
        <p:nvSpPr>
          <p:cNvPr id="7" name="AutoShape 2" descr="Osteoarthritis (OA) | Causes, symptoms, treatmen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20" y="1543077"/>
            <a:ext cx="220789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7200" y="3567121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pressures in the body are found in the weight bearing bone (joints).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8356" y="445298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P(largest in the body)because of  F(high values) and small areas , such as in the joints </a:t>
            </a:r>
            <a:endParaRPr lang="ar-S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9552" y="5440643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may be more than 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knee joint.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6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239" y="1082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area of a bone at the joint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its area either above or below the joint.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area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joint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force, thus reducing the pressure, according to equation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 F/A 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26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4864"/>
            <a:ext cx="610039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4" name="AutoShape 2" descr="Osteoarthritis (OA) | Causes, symptoms, treatmen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Rectangle 2"/>
          <p:cNvSpPr/>
          <p:nvPr/>
        </p:nvSpPr>
        <p:spPr>
          <a:xfrm>
            <a:off x="323528" y="3326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Bone has adapted in another way to reduce pressure, the finger bones are flat rather than cylindrical on the gripping side , and the force is spread over a larger surface , this reduces the pressure in the tissues over the bone according to P=F/A.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2636912"/>
            <a:ext cx="6439570" cy="34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757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28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57200" y="332656"/>
            <a:ext cx="8147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person lifts an object improperly, a force of 5000 N may be created between vertebrae in the spine, and this may be applied to an area as small as 10 cm².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pressure created is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F/A = (5000 N)/(10⁻³m²) = 5.0 × 10⁶ N/m² or about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39552" y="285293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pressure can damage both the spinal discs (the cartilage between vertebrae), as well as the bony vertebrae themselves.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84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832648" cy="504056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868144" y="1556792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66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14333" y="476672"/>
            <a:ext cx="8064896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Pressure (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) :</a:t>
            </a:r>
            <a:r>
              <a:rPr lang="en-US" sz="2400" b="1" dirty="0">
                <a:latin typeface="Times New Roman" panose="02020603050405020304" pitchFamily="18" charset="0"/>
                <a:cs typeface="+mj-cs"/>
              </a:rPr>
              <a:t>is the force applied perpendicular to the surface of an object per unit area over which that force is distributed</a:t>
            </a:r>
            <a:r>
              <a:rPr lang="en-US" sz="2400" b="1" dirty="0">
                <a:cs typeface="+mj-cs"/>
              </a:rPr>
              <a:t>.</a:t>
            </a:r>
            <a:endParaRPr lang="en-US" sz="2400" dirty="0">
              <a:cs typeface="+mj-cs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                        P=F/A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+mj-cs"/>
              </a:rPr>
              <a:t>Where 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 F </a:t>
            </a:r>
            <a:r>
              <a:rPr lang="en-US" sz="2400" b="1" dirty="0">
                <a:latin typeface="Times New Roman" pitchFamily="18" charset="0"/>
                <a:cs typeface="+mj-cs"/>
              </a:rPr>
              <a:t>is the force , 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A</a:t>
            </a:r>
            <a:r>
              <a:rPr lang="en-US" sz="2400" b="1" dirty="0">
                <a:latin typeface="Times New Roman" pitchFamily="18" charset="0"/>
                <a:cs typeface="+mj-cs"/>
              </a:rPr>
              <a:t> is the cross sectional area</a:t>
            </a:r>
          </a:p>
        </p:txBody>
      </p:sp>
      <p:sp>
        <p:nvSpPr>
          <p:cNvPr id="5" name="Rectangle 1"/>
          <p:cNvSpPr/>
          <p:nvPr/>
        </p:nvSpPr>
        <p:spPr>
          <a:xfrm>
            <a:off x="154293" y="429367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pressure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gage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pressure) is the pressure relative to the ambient pressure.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84214"/>
            <a:ext cx="351765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5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Pressure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any pressure lower than atmospheric pressure. 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23922" y="154287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lung pressure during inspiration is a few centimeter of water negative 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person drink through a straw the pressure in his mouth must be negative.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1026" name="Picture 2" descr="Re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84" y="3374507"/>
            <a:ext cx="4781550" cy="27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14300" r="21650"/>
          <a:stretch/>
        </p:blipFill>
        <p:spPr>
          <a:xfrm>
            <a:off x="0" y="3391924"/>
            <a:ext cx="3629025" cy="3140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5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3"/>
          <p:cNvSpPr/>
          <p:nvPr/>
        </p:nvSpPr>
        <p:spPr>
          <a:xfrm>
            <a:off x="156118" y="1789659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pressure P under a column of liquid can be calculated from the following law: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P= 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h</a:t>
            </a:r>
          </a:p>
        </p:txBody>
      </p:sp>
      <p:sp>
        <p:nvSpPr>
          <p:cNvPr id="4" name="مستطيل 2"/>
          <p:cNvSpPr/>
          <p:nvPr/>
        </p:nvSpPr>
        <p:spPr>
          <a:xfrm>
            <a:off x="179512" y="3717032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Where the: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is the density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the liquid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is the acceleration due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the gravity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height of the column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744416" cy="3413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ستطيل 1"/>
          <p:cNvSpPr/>
          <p:nvPr/>
        </p:nvSpPr>
        <p:spPr>
          <a:xfrm>
            <a:off x="179512" y="83555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instrument that measures pressure is called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manometer.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188594"/>
            <a:ext cx="2794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Pressure in fluid </a:t>
            </a:r>
            <a:endParaRPr lang="ar-SA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083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43508" y="174761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 clinical instrument used in measuring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sphygmomanometer.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endParaRPr lang="ar-IQ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tse3.mm.bing.net/th?id=OIP.HcRg_65QODqdme6XCaE6tgHaHa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16" y="2285514"/>
            <a:ext cx="2805336" cy="21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195736" y="116632"/>
            <a:ext cx="2827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9531" y="2866308"/>
            <a:ext cx="5818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120 mm Hg systolic pressures 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80 mm Hg, diastolic pressures.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74040" y="4529366"/>
            <a:ext cx="859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pressure differences in the circulation system are caused by: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Blood flow through the system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position of the person. </a:t>
            </a:r>
            <a:endParaRPr lang="ar-S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611560" y="95208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of circulating blood on the walls of the arteries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9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79512" y="168762"/>
            <a:ext cx="3481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person standing up</a:t>
            </a:r>
            <a:endParaRPr lang="ar-S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5536" y="80208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373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pressure in the feet will be larger than at the heart due to the weight of the blood (</a:t>
            </a:r>
            <a:r>
              <a:rPr lang="en-US" sz="2400" b="1" i="1" dirty="0">
                <a:solidFill>
                  <a:srgbClr val="373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 </a:t>
            </a:r>
            <a:r>
              <a:rPr lang="en-US" sz="2400" b="1" dirty="0">
                <a:solidFill>
                  <a:srgbClr val="373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 </a:t>
            </a:r>
            <a:r>
              <a:rPr lang="en-US" sz="2400" b="1" i="1" dirty="0" err="1">
                <a:solidFill>
                  <a:srgbClr val="373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hρg</a:t>
            </a:r>
            <a:r>
              <a:rPr lang="en-US" sz="2400" b="1" dirty="0">
                <a:solidFill>
                  <a:srgbClr val="373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283715" y="1837472"/>
            <a:ext cx="6664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373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the increase in pressure in the feet relative to that in the heart (for a static column of blood) is given by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7358" y="3285796"/>
            <a:ext cx="669492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ΔP=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Δhρg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(1.4 m) (1050 kg/m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(9.80 m/s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l" rtl="0" fontAlgn="base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=1.4×10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Pa</a:t>
            </a:r>
          </a:p>
          <a:p>
            <a:pPr algn="l" rtl="0" fontAlgn="base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=108 mm Hg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/>
          <a:srcRect r="64175"/>
          <a:stretch/>
        </p:blipFill>
        <p:spPr>
          <a:xfrm>
            <a:off x="6011563" y="1006475"/>
            <a:ext cx="2729880" cy="57150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7812360" y="2420888"/>
            <a:ext cx="7163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7812360" y="5805264"/>
            <a:ext cx="7163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8170541" y="2420888"/>
            <a:ext cx="0" cy="3384376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8170541" y="367471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73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1.4 m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8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57200" y="476672"/>
            <a:ext cx="8507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a long time can lead to an accumulation of blood in the legs and swelling. </a:t>
            </a:r>
          </a:p>
          <a:p>
            <a:pPr algn="l" rt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reason why soldiers who are required to stand still for long periods of time have been known to faint.</a:t>
            </a:r>
          </a:p>
          <a:p>
            <a:pPr algn="l" rt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bandages around the calf can help prevent this accumulation and can also help provide increased pressure to enable the veins to send blood back up to the heart.</a:t>
            </a:r>
          </a:p>
          <a:p>
            <a:pPr algn="l" rt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similar reasons, doctors recommend tight stockings for long-haul flights.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691062"/>
            <a:ext cx="2466975" cy="184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7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8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8.1|2.5|39.3|4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7.7|20.4|15.8|2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9.6|33|5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16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21.3|4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5.7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63.1|5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4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2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2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48.5|20.2|72.2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2454</TotalTime>
  <Words>1960</Words>
  <Application>Microsoft Office PowerPoint</Application>
  <PresentationFormat>عرض على الشاشة (4:3)</PresentationFormat>
  <Paragraphs>207</Paragraphs>
  <Slides>29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in body</dc:title>
  <dc:creator>Ghania</dc:creator>
  <cp:lastModifiedBy>ahmed ali</cp:lastModifiedBy>
  <cp:revision>158</cp:revision>
  <dcterms:created xsi:type="dcterms:W3CDTF">2015-09-05T22:23:59Z</dcterms:created>
  <dcterms:modified xsi:type="dcterms:W3CDTF">2022-01-29T05:55:26Z</dcterms:modified>
</cp:coreProperties>
</file>